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20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68EF-1145-2232-2E4A-7B7A6607A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218EBE-10B9-F65E-40F8-B1D384A3FD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5A800-261D-DB99-5550-FAE188C9F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C9101-4356-4879-2672-3A846211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F41DF-270C-C294-1E2D-7BEE17048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957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9D81B-A6F0-D663-1C26-F36EA8C82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F38B0-BD5E-7D27-BA08-471FB9EFA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8D892-4AF2-46B8-0615-36A99730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6E693-2E81-8147-0B37-A4B9ACC2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04A8F-83B7-B697-00BA-170D1D99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402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BCF306-1708-1051-C2B8-FB6996CCC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AE2EF-91A1-3714-2F66-F3F2DF60A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C046B-AD20-E0ED-AA8C-A5D2D8129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D045C-837F-5DB2-5118-2F1B5746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43E1E-C258-4697-EF92-366FB99F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279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43577-7978-B2F1-AFDD-242C3CE98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E5FAE-0F24-F8DE-BA99-840E661B3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BDEB3-F775-9943-9C04-6C264F0B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E5307-BE4B-53C4-5D05-2775B15D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51399-1E5C-2B45-3310-6F38F4905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105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00AF-B687-C68E-A8E1-295ED3DB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7E3BD-AC1C-FEA6-D87C-FCEBD02FC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6F18C-8A6E-E9FD-56DF-0A9CA893A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82607-30B6-C27B-492B-3F10FE8D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6A192-4A00-1C71-7403-8961208E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890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30304-83B1-0CB5-0D8F-E46F4256F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750D3-EF4A-58E6-BD80-12834AC2F3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C1D66-987C-7623-69F5-61D7EB914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084B9-121E-AC19-A21A-5865BE4E3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2D4BB-114D-F26D-28EF-DB334AFA9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F1E6A-B6D4-C424-4DC8-B65038ED8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48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D4046-91F1-53EB-534B-85F14FD3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535BF-508E-73D5-BA2B-3687F2C05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209C7-C570-0D71-31C9-FDDE59A4B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EF76C6-6801-D1B6-C793-B07FC8287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C153D0-E36D-EE92-0A6D-335240C01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E62779-3B63-4ADA-F44D-B99023105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7C70F4-2C3C-9B98-24F5-1D27016F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8BC43-3578-900B-0D90-9DB1214F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941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347FF-7949-BDA8-04B4-8669EBA4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016040-93C1-CC02-83F6-63366062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D3F0-EADA-1521-7E38-02521AB65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CEEAAC-8B9E-3CF0-073E-DB8DA34E0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254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351C5B-2431-8B4A-4EE4-28AF244FC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6C9C5-AEDE-8465-837C-E6C2BA69C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A9D85-5AA1-DE0D-B55D-7E1DB6A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473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9BA7-B6C0-097F-A079-EF591B1EF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27D7-355D-0AEB-7E94-CCD2BC262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C039F1-6C23-9632-E579-A895DD4E0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6413F-124A-3B5D-D491-896D1CA17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76F33-9C5A-0EFF-EEAF-C417CC02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DB1F8-DCD4-8157-EB2A-6C72F7C1A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033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84A6-246A-F14C-F15F-0E04A4E7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E10210-A293-E1A6-2495-48AFF7BA4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1641A-85FD-AEC3-4F3E-440FFAB5F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573C2-ABF5-9FBF-BB72-8541EA40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08FCF-1040-E111-8DE0-EADFDB03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9CC0A-8B3D-813C-BB69-1D6F741F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78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81A22B-F68B-3D39-E02E-4F73ECB62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B8D54-7F5E-81B4-9001-DCBBDF2FE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D812A-8079-AB54-5776-90D746DE02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492C0-0647-4FA2-A329-FC422C1F8449}" type="datetimeFigureOut">
              <a:rPr lang="en-AU" smtClean="0"/>
              <a:t>11/10/2024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2AC5-431D-29A2-D81E-C5A3C66137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72762-8E3B-FE70-A9D1-69CE69BA4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F322A-D05F-496E-B8CC-A2CEC174B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808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1CF6A4F-4BCD-1002-0D1D-57DE4867C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362142"/>
              </p:ext>
            </p:extLst>
          </p:nvPr>
        </p:nvGraphicFramePr>
        <p:xfrm>
          <a:off x="444501" y="300699"/>
          <a:ext cx="5524499" cy="6421357"/>
        </p:xfrm>
        <a:graphic>
          <a:graphicData uri="http://schemas.openxmlformats.org/drawingml/2006/table">
            <a:tbl>
              <a:tblPr/>
              <a:tblGrid>
                <a:gridCol w="1068814">
                  <a:extLst>
                    <a:ext uri="{9D8B030D-6E8A-4147-A177-3AD203B41FA5}">
                      <a16:colId xmlns:a16="http://schemas.microsoft.com/office/drawing/2014/main" val="2627524800"/>
                    </a:ext>
                  </a:extLst>
                </a:gridCol>
                <a:gridCol w="4455685">
                  <a:extLst>
                    <a:ext uri="{9D8B030D-6E8A-4147-A177-3AD203B41FA5}">
                      <a16:colId xmlns:a16="http://schemas.microsoft.com/office/drawing/2014/main" val="133333842"/>
                    </a:ext>
                  </a:extLst>
                </a:gridCol>
              </a:tblGrid>
              <a:tr h="3424850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Transform Lives</a:t>
                      </a:r>
                    </a:p>
                  </a:txBody>
                  <a:tcPr marL="2310" marR="2310" marT="2310" marB="11089" vert="vert270" anchor="ctr">
                    <a:lnL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265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AU" sz="85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Federation University has a high appetite for identifying and fulfilling the wants/needs of our customers and </a:t>
                      </a:r>
                      <a:r>
                        <a:rPr lang="en-AU" sz="850" b="1" i="0" dirty="0">
                          <a:effectLst/>
                          <a:latin typeface="+mn-lt"/>
                        </a:rPr>
                        <a:t>consumers through </a:t>
                      </a:r>
                      <a:r>
                        <a:rPr lang="en-AU" sz="85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well marketed, relevant and high-quality course offerings.</a:t>
                      </a:r>
                    </a:p>
                    <a:p>
                      <a:pPr algn="just" rtl="0" fontAlgn="base"/>
                      <a:r>
                        <a:rPr lang="en-AU" sz="850" b="1" dirty="0">
                          <a:latin typeface="+mn-lt"/>
                        </a:rPr>
                        <a:t>Therefore:</a:t>
                      </a:r>
                    </a:p>
                    <a:p>
                      <a:pPr algn="just"/>
                      <a:endParaRPr lang="en-AU" sz="85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r>
                        <a:rPr lang="en-AU" sz="85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Federation University </a:t>
                      </a: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</a:rPr>
                        <a:t>has a </a:t>
                      </a:r>
                      <a:r>
                        <a:rPr lang="en-AU" sz="850" b="1" u="none" strike="noStrike" baseline="0" dirty="0">
                          <a:solidFill>
                            <a:schemeClr val="tx1"/>
                          </a:solidFill>
                        </a:rPr>
                        <a:t>HIGH </a:t>
                      </a: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</a:rPr>
                        <a:t>appetite for: 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Maintaining robust quality assurance and compliance procedures that ensure the quality of the educational opportunities offered to students (</a:t>
                      </a: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</a:rPr>
                        <a:t>student experience and student employment outcomes)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supports external reporting requirements.</a:t>
                      </a: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Engaging in research activities that potentially maintain or increase quality and number of journal submissions 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</a:rPr>
                        <a:t>Optimised pricing that balances customer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affordability with Federation University’s financial sustainability 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Investing in the student experience and innovative learning and teaching</a:t>
                      </a:r>
                    </a:p>
                    <a:p>
                      <a:pPr algn="just"/>
                      <a:endParaRPr lang="en-AU" sz="85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</a:rPr>
                        <a:t>Federation University has a </a:t>
                      </a:r>
                      <a:r>
                        <a:rPr lang="en-AU" sz="850" b="1" u="none" strike="noStrike" kern="1200" baseline="0" dirty="0">
                          <a:solidFill>
                            <a:schemeClr val="tx1"/>
                          </a:solidFill>
                        </a:rPr>
                        <a:t>LOW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</a:rPr>
                        <a:t>appetite for:</a:t>
                      </a: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</a:rPr>
                        <a:t>Prolonged or inadequate responsiveness to complaints or adverse events but </a:t>
                      </a:r>
                      <a:r>
                        <a:rPr lang="en-AU" sz="850" b="0" u="none" strike="noStrike" kern="1200" baseline="0" dirty="0">
                          <a:solidFill>
                            <a:schemeClr val="dk1"/>
                          </a:solidFill>
                        </a:rPr>
                        <a:t>not at the expense of thorough investigative processes and effective outcomes </a:t>
                      </a:r>
                      <a:endParaRPr lang="en-AU" sz="850" b="0" u="none" strike="noStrike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Poor coordination of research activities and submissions, or research that doesn’t align with our priority areas </a:t>
                      </a:r>
                      <a:endParaRPr lang="en-AU" sz="850" b="0" u="none" strike="noStrike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ctr"/>
                      <a:endParaRPr lang="en-AU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81110"/>
                  </a:ext>
                </a:extLst>
              </a:tr>
              <a:tr h="2996507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Enhance Communities</a:t>
                      </a:r>
                    </a:p>
                  </a:txBody>
                  <a:tcPr marL="2310" marR="2310" marT="2310" marB="11089" vert="vert270" anchor="ctr">
                    <a:lnL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AU" sz="850" b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Federation University aims to make a significant, sustainable, and socially responsible contribution to society through developing value add partnerships that increase our influence through research, industry collaboration and transnational education. </a:t>
                      </a:r>
                    </a:p>
                    <a:p>
                      <a:pPr algn="just" rtl="0" fontAlgn="base"/>
                      <a:r>
                        <a:rPr lang="en-AU" sz="850" b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Therefore:</a:t>
                      </a:r>
                    </a:p>
                    <a:p>
                      <a:pPr algn="just" rtl="0" fontAlgn="base"/>
                      <a:endParaRPr lang="en-AU" sz="850" b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Federation University has a </a:t>
                      </a:r>
                      <a:r>
                        <a:rPr lang="en-AU" sz="850" b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appetite for: 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Building collaborative and innovative partnerships and co-op with trusted and ethical partners/organisations </a:t>
                      </a:r>
                      <a:endParaRPr lang="en-AU" sz="850" b="0" u="none" strike="noStrike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Engaging in research activities that potentially maintain or increase the value of our research outcomes – e.g. build capability and capacity, and improve social and environmental outcomes </a:t>
                      </a:r>
                    </a:p>
                    <a:p>
                      <a:endParaRPr lang="en-AU" sz="850" b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Federation University has a </a:t>
                      </a:r>
                      <a:r>
                        <a:rPr lang="en-AU" sz="850" b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appetite for: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Partnerships that don't add value to the services we provide, jeopardise/reduce student experience and outcomes or that compromise Federation University’s credibility or values</a:t>
                      </a:r>
                      <a:endParaRPr lang="en-AU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just" rtl="0" fontAlgn="base"/>
                      <a:endParaRPr lang="en-AU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813041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7C54D4-97EA-EEA2-1CB6-054F00EDB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042458"/>
              </p:ext>
            </p:extLst>
          </p:nvPr>
        </p:nvGraphicFramePr>
        <p:xfrm>
          <a:off x="5978526" y="300701"/>
          <a:ext cx="5715000" cy="6421358"/>
        </p:xfrm>
        <a:graphic>
          <a:graphicData uri="http://schemas.openxmlformats.org/drawingml/2006/table">
            <a:tbl>
              <a:tblPr/>
              <a:tblGrid>
                <a:gridCol w="1007129">
                  <a:extLst>
                    <a:ext uri="{9D8B030D-6E8A-4147-A177-3AD203B41FA5}">
                      <a16:colId xmlns:a16="http://schemas.microsoft.com/office/drawing/2014/main" val="2927310158"/>
                    </a:ext>
                  </a:extLst>
                </a:gridCol>
                <a:gridCol w="4707871">
                  <a:extLst>
                    <a:ext uri="{9D8B030D-6E8A-4147-A177-3AD203B41FA5}">
                      <a16:colId xmlns:a16="http://schemas.microsoft.com/office/drawing/2014/main" val="3507535701"/>
                    </a:ext>
                  </a:extLst>
                </a:gridCol>
              </a:tblGrid>
              <a:tr h="6421358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   A Strong and Sustainable University</a:t>
                      </a:r>
                    </a:p>
                  </a:txBody>
                  <a:tcPr marL="2310" marR="2310" marT="2310" marB="11089" vert="vert270" anchor="ctr">
                    <a:lnL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50" b="1" i="0" dirty="0">
                          <a:effectLst/>
                          <a:latin typeface="Calibri" panose="020F0502020204030204" pitchFamily="34" charset="0"/>
                        </a:rPr>
                        <a:t>The University is committed to becoming a destination of choice that leads best practice in learner experience, is a preferred industry partner and known for our </a:t>
                      </a:r>
                      <a:r>
                        <a:rPr lang="en-AU" sz="850" b="1" dirty="0">
                          <a:latin typeface="Calibri" panose="020F0502020204030204" pitchFamily="34" charset="0"/>
                        </a:rPr>
                        <a:t>high calibre staff </a:t>
                      </a:r>
                      <a:r>
                        <a:rPr lang="en-AU" sz="850" b="1" i="0" dirty="0">
                          <a:effectLst/>
                          <a:latin typeface="Calibri" panose="020F0502020204030204" pitchFamily="34" charset="0"/>
                        </a:rPr>
                        <a:t>and </a:t>
                      </a:r>
                      <a:r>
                        <a:rPr lang="en-AU" sz="850" b="1" dirty="0">
                          <a:latin typeface="Calibri" panose="020F0502020204030204" pitchFamily="34" charset="0"/>
                        </a:rPr>
                        <a:t>agile and collaborative work style</a:t>
                      </a:r>
                      <a:r>
                        <a:rPr lang="en-AU" sz="850" b="1" i="0" dirty="0"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50" b="1" i="0" dirty="0">
                          <a:effectLst/>
                          <a:latin typeface="Calibri" panose="020F0502020204030204" pitchFamily="34" charset="0"/>
                        </a:rPr>
                        <a:t>Therefore: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850" b="1" i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en-AU" sz="85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Federation University </a:t>
                      </a: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</a:rPr>
                        <a:t>has a </a:t>
                      </a:r>
                      <a:r>
                        <a:rPr lang="en-AU" sz="850" b="1" u="none" strike="noStrike" baseline="0" dirty="0">
                          <a:solidFill>
                            <a:schemeClr val="tx1"/>
                          </a:solidFill>
                        </a:rPr>
                        <a:t>HIGH </a:t>
                      </a: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</a:rPr>
                        <a:t>appetite for: 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dirty="0">
                          <a:effectLst/>
                          <a:latin typeface="Calibri" panose="020F0502020204030204" pitchFamily="34" charset="0"/>
                        </a:rPr>
                        <a:t>Excellence in communication</a:t>
                      </a:r>
                      <a:r>
                        <a:rPr lang="en-AU" sz="850" b="0" i="0" dirty="0">
                          <a:effectLst/>
                          <a:latin typeface="Calibri" panose="020F0502020204030204" pitchFamily="34" charset="0"/>
                        </a:rPr>
                        <a:t>: promoting transparency, </a:t>
                      </a:r>
                      <a:r>
                        <a:rPr lang="en-AU" sz="850" b="0" dirty="0">
                          <a:effectLst/>
                          <a:latin typeface="Calibri" panose="020F0502020204030204" pitchFamily="34" charset="0"/>
                        </a:rPr>
                        <a:t>clearly articulating our plans</a:t>
                      </a:r>
                      <a:r>
                        <a:rPr lang="en-AU" sz="850" b="0" i="0" dirty="0">
                          <a:effectLst/>
                          <a:latin typeface="Calibri" panose="020F0502020204030204" pitchFamily="34" charset="0"/>
                        </a:rPr>
                        <a:t>, and </a:t>
                      </a:r>
                      <a:r>
                        <a:rPr lang="en-AU" sz="850" b="0" dirty="0">
                          <a:effectLst/>
                          <a:latin typeface="Calibri" panose="020F0502020204030204" pitchFamily="34" charset="0"/>
                        </a:rPr>
                        <a:t>providing training for key stakeholders </a:t>
                      </a:r>
                      <a:endParaRPr lang="en-AU" sz="850" b="0" i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A high performing and engaged workforce 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Activities that support, retain and invest in our staff 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Activities that play a part in  helping students access and participate fully in their university experience, succeed in their learning endeavours, and complete their studies 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Creating an inclusive culture, e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nsuring diverse community representation and developing and implementing health inclusion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 quality and safety culture</a:t>
                      </a:r>
                      <a:endParaRPr lang="en-AU" sz="850" b="0" u="none" strike="noStrike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i="0" dirty="0">
                          <a:effectLst/>
                          <a:latin typeface="Calibri"/>
                        </a:rPr>
                        <a:t>An innovative, </a:t>
                      </a:r>
                      <a:r>
                        <a:rPr lang="en-AU" sz="850" b="0" dirty="0">
                          <a:effectLst/>
                          <a:latin typeface="Calibri"/>
                        </a:rPr>
                        <a:t>agile and collaborative work environment</a:t>
                      </a:r>
                      <a:endParaRPr lang="en-AU" sz="850" b="0" u="none" strike="noStrike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endParaRPr lang="en-AU" sz="85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Federation University has a </a:t>
                      </a:r>
                      <a:r>
                        <a:rPr lang="en-AU" sz="850" b="1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LOW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appetite for: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Processes without appropriate </a:t>
                      </a:r>
                      <a:r>
                        <a:rPr lang="en-AU" sz="85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gateways on decision making</a:t>
                      </a:r>
                      <a:endParaRPr lang="en-AU" sz="850" b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i="0" dirty="0">
                          <a:effectLst/>
                          <a:latin typeface="Calibri"/>
                        </a:rPr>
                        <a:t>Poor governance and role accountability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850" b="1" i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50" b="1" i="0" dirty="0">
                          <a:effectLst/>
                          <a:latin typeface="Calibri" panose="020F0502020204030204" pitchFamily="34" charset="0"/>
                        </a:rPr>
                        <a:t>The University is committed to continuously respond to our environment to create products and services that are safe, contemporary and in demand.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50" b="1" i="0" dirty="0">
                          <a:effectLst/>
                          <a:latin typeface="Calibri" panose="020F0502020204030204" pitchFamily="34" charset="0"/>
                        </a:rPr>
                        <a:t>Therefore: </a:t>
                      </a:r>
                    </a:p>
                    <a:p>
                      <a:r>
                        <a:rPr lang="en-AU" sz="85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Federation University </a:t>
                      </a: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has a </a:t>
                      </a:r>
                      <a:r>
                        <a:rPr lang="en-AU" sz="85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HIGH </a:t>
                      </a: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appetite for: 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i="0" dirty="0">
                          <a:effectLst/>
                          <a:latin typeface="Calibri"/>
                        </a:rPr>
                        <a:t>Physical infrastructure and technology that improves the distribution, integration, and quality of our programs and services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increase our reach and impact</a:t>
                      </a:r>
                      <a:endParaRPr lang="en-AU" sz="850" b="1" i="0" dirty="0">
                        <a:effectLst/>
                        <a:latin typeface="Calibri"/>
                      </a:endParaRP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b="0" i="0" dirty="0">
                          <a:effectLst/>
                          <a:latin typeface="+mn-lt"/>
                        </a:rPr>
                        <a:t>Financial sustainability maintained through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driving cost efficiencies and revenue growth initiatives.</a:t>
                      </a: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b="0" i="0" dirty="0">
                          <a:effectLst/>
                          <a:latin typeface="Calibri"/>
                        </a:rPr>
                        <a:t>The ability to continue operations and minimise impacts of critical events but not at the expense of compromising staff, customer or consumer safety </a:t>
                      </a:r>
                      <a:endParaRPr lang="en-AU" sz="850" b="0" u="none" strike="noStrike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Maintaining robust quality assurance and compliance procedures that ensure the quality of the educational opportunities offered to students (</a:t>
                      </a:r>
                      <a:r>
                        <a:rPr lang="en-AU" sz="850" b="0" u="none" strike="noStrike" baseline="0" dirty="0">
                          <a:solidFill>
                            <a:schemeClr val="tx1"/>
                          </a:solidFill>
                        </a:rPr>
                        <a:t>student experience and student employment outcomes)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supports external reporting requirements. </a:t>
                      </a: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Supporting our regional communities with the transition to net zero and a clean economy.  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en-AU" sz="850" b="0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Federation University has a </a:t>
                      </a:r>
                      <a:r>
                        <a:rPr lang="en-AU" sz="850" b="1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LOW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appetite for:</a:t>
                      </a: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b="0" i="0" dirty="0">
                          <a:effectLst/>
                          <a:latin typeface="Calibri"/>
                        </a:rPr>
                        <a:t>Loss of quality or accreditation through poor implementation and change management processes. 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i="0" dirty="0">
                          <a:effectLst/>
                          <a:latin typeface="+mn-lt"/>
                        </a:rPr>
                        <a:t>Poor </a:t>
                      </a:r>
                      <a:r>
                        <a:rPr lang="en-AU" sz="850" dirty="0">
                          <a:effectLst/>
                        </a:rPr>
                        <a:t>environmental performance</a:t>
                      </a:r>
                      <a:r>
                        <a:rPr lang="en-AU" sz="850" b="0" i="0" dirty="0">
                          <a:effectLst/>
                          <a:latin typeface="+mn-lt"/>
                        </a:rPr>
                        <a:t> </a:t>
                      </a:r>
                      <a:endParaRPr lang="en-AU" sz="850" b="0" u="none" strike="noStrike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50" b="0" u="none" strike="noStrike" kern="120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Federation University has an </a:t>
                      </a:r>
                      <a:r>
                        <a:rPr lang="en-AU" sz="850" b="1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ALARP (as low as reasonably practicable) </a:t>
                      </a: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effectLst/>
                        </a:rPr>
                        <a:t>appetite for:</a:t>
                      </a:r>
                    </a:p>
                    <a:p>
                      <a:pPr marL="628650" marR="0" lvl="1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AU" sz="850" dirty="0">
                          <a:solidFill>
                            <a:schemeClr val="tx1"/>
                          </a:solidFill>
                          <a:effectLst/>
                        </a:rPr>
                        <a:t>An unsafe environment or infrastructure (non-compliance with standards, unsafe processes/procedures/work practices, unfit cyber security systems and practices) 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5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Activities that could lead to legal or regulatory sanctions by external agencies or loss of confidence by its stakeholders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BB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981898"/>
                  </a:ext>
                </a:extLst>
              </a:tr>
            </a:tbl>
          </a:graphicData>
        </a:graphic>
      </p:graphicFrame>
      <p:pic>
        <p:nvPicPr>
          <p:cNvPr id="4" name="Content Placeholder 10">
            <a:extLst>
              <a:ext uri="{FF2B5EF4-FFF2-40B4-BE49-F238E27FC236}">
                <a16:creationId xmlns:a16="http://schemas.microsoft.com/office/drawing/2014/main" id="{B39CB165-3EEA-CAF7-F1F7-F1471C8743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1" t="12806" r="91089" b="76872"/>
          <a:stretch/>
        </p:blipFill>
        <p:spPr>
          <a:xfrm rot="16200000">
            <a:off x="713531" y="2796736"/>
            <a:ext cx="577383" cy="524894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0AA84F-23E3-E7CE-1CFC-475C5477DA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81511" y="6066771"/>
            <a:ext cx="613866" cy="5919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4D268C-5988-55C8-0AAB-68EFD9BE90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6206531" y="4945976"/>
            <a:ext cx="578868" cy="6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9CB843-14DD-3627-E72C-9EF652EE89BE}"/>
              </a:ext>
            </a:extLst>
          </p:cNvPr>
          <p:cNvSpPr txBox="1"/>
          <p:nvPr/>
        </p:nvSpPr>
        <p:spPr>
          <a:xfrm>
            <a:off x="342900" y="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2024 Risk Appetite Statements  </a:t>
            </a:r>
            <a:endParaRPr lang="en-A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36F85C-3F1F-4591-530E-5B0BDB248BE4}"/>
              </a:ext>
            </a:extLst>
          </p:cNvPr>
          <p:cNvSpPr txBox="1"/>
          <p:nvPr/>
        </p:nvSpPr>
        <p:spPr>
          <a:xfrm>
            <a:off x="434975" y="6699383"/>
            <a:ext cx="532903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7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CRICOS Provider No. 00103D | RTO Code 4909 | TEQSA PRV12151 (Australian University)</a:t>
            </a:r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383472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25830676C9A24496D49AB6F91350F0" ma:contentTypeVersion="8" ma:contentTypeDescription="Create a new document." ma:contentTypeScope="" ma:versionID="695b98a7a353754a40341693c3ac47f0">
  <xsd:schema xmlns:xsd="http://www.w3.org/2001/XMLSchema" xmlns:xs="http://www.w3.org/2001/XMLSchema" xmlns:p="http://schemas.microsoft.com/office/2006/metadata/properties" xmlns:ns2="b694cd6b-85ca-44da-8073-5d163c258643" xmlns:ns3="daa395af-f2c2-4b1f-ac27-8f3ea98b91fa" targetNamespace="http://schemas.microsoft.com/office/2006/metadata/properties" ma:root="true" ma:fieldsID="0bde6b06a1b63d0a7f204b441c2c1470" ns2:_="" ns3:_="">
    <xsd:import namespace="b694cd6b-85ca-44da-8073-5d163c258643"/>
    <xsd:import namespace="daa395af-f2c2-4b1f-ac27-8f3ea98b91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94cd6b-85ca-44da-8073-5d163c2586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a395af-f2c2-4b1f-ac27-8f3ea98b91f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D9FE96-3167-4904-9E1C-29ADC32368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94cd6b-85ca-44da-8073-5d163c258643"/>
    <ds:schemaRef ds:uri="daa395af-f2c2-4b1f-ac27-8f3ea98b91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67B774-236A-4F61-B34A-0333B50A8B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D073CC-7647-4A2A-BDA0-9D12862D7441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daa395af-f2c2-4b1f-ac27-8f3ea98b91fa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694cd6b-85ca-44da-8073-5d163c258643"/>
    <ds:schemaRef ds:uri="http://purl.org/dc/terms/"/>
    <ds:schemaRef ds:uri="0f13655f-e47d-4aa7-bdab-4e48a547798b"/>
    <ds:schemaRef ds:uri="fb4c527f-7824-44b7-87bf-cc756198760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682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 Lake</dc:creator>
  <cp:lastModifiedBy>Beck Lake</cp:lastModifiedBy>
  <cp:revision>40</cp:revision>
  <dcterms:created xsi:type="dcterms:W3CDTF">2024-07-02T01:43:00Z</dcterms:created>
  <dcterms:modified xsi:type="dcterms:W3CDTF">2024-10-11T03:58:29Z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0x010100F425830676C9A24496D49AB6F91350F0</vt:lpwstr>
  </property>
  <property fmtid="{D5CDD505-2E9C-101B-9397-08002B2CF9AE}" pid="3" name="_dlc_DocIdItemGuid">
    <vt:lpwstr>b9f5876c-d90c-477b-be86-994366f597bd</vt:lpwstr>
  </property>
  <property fmtid="{D5CDD505-2E9C-101B-9397-08002B2CF9AE}" pid="4" name="MediaServiceImageTags">
    <vt:lpwstr/>
  </property>
</Properties>
</file>